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257" r:id="rId17"/>
    <p:sldId id="258" r:id="rId18"/>
    <p:sldId id="259" r:id="rId19"/>
    <p:sldId id="260" r:id="rId20"/>
    <p:sldId id="262" r:id="rId21"/>
    <p:sldId id="282" r:id="rId22"/>
    <p:sldId id="263" r:id="rId23"/>
    <p:sldId id="266" r:id="rId24"/>
    <p:sldId id="274" r:id="rId25"/>
    <p:sldId id="275" r:id="rId26"/>
    <p:sldId id="267" r:id="rId27"/>
    <p:sldId id="273" r:id="rId28"/>
    <p:sldId id="270" r:id="rId29"/>
    <p:sldId id="277" r:id="rId30"/>
    <p:sldId id="281" r:id="rId31"/>
    <p:sldId id="291" r:id="rId32"/>
    <p:sldId id="276" r:id="rId33"/>
    <p:sldId id="280" r:id="rId34"/>
    <p:sldId id="271" r:id="rId35"/>
    <p:sldId id="272" r:id="rId36"/>
    <p:sldId id="283" r:id="rId37"/>
    <p:sldId id="322" r:id="rId38"/>
    <p:sldId id="284" r:id="rId39"/>
    <p:sldId id="285" r:id="rId40"/>
    <p:sldId id="286" r:id="rId41"/>
    <p:sldId id="287" r:id="rId42"/>
    <p:sldId id="288" r:id="rId43"/>
    <p:sldId id="323" r:id="rId44"/>
    <p:sldId id="321" r:id="rId45"/>
    <p:sldId id="289" r:id="rId46"/>
    <p:sldId id="290" r:id="rId47"/>
    <p:sldId id="324" r:id="rId48"/>
    <p:sldId id="325" r:id="rId49"/>
    <p:sldId id="326" r:id="rId50"/>
    <p:sldId id="327" r:id="rId51"/>
    <p:sldId id="328" r:id="rId52"/>
    <p:sldId id="329" r:id="rId53"/>
    <p:sldId id="3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49" autoAdjust="0"/>
  </p:normalViewPr>
  <p:slideViewPr>
    <p:cSldViewPr snapToGrid="0">
      <p:cViewPr varScale="1">
        <p:scale>
          <a:sx n="118" d="100"/>
          <a:sy n="118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19B6F-225C-4F52-AB8E-D5681F06BEFC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9C45E-C656-44B2-980D-2A60AECD7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4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learned validity</a:t>
            </a:r>
            <a:r>
              <a:rPr lang="en-US" b="0" baseline="0" dirty="0" smtClean="0"/>
              <a:t> and reliability. Validity is accuracy of data. Reliability is consistency of getting the same answer more than once.</a:t>
            </a:r>
            <a:endParaRPr 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9C45E-C656-44B2-980D-2A60AECD7B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constructs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for this week. Constructs are concepts and something we are interested in but not directly measureable. We use variables that are measurable to represent constructs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measurable variables can we use to get at a particular concept.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Operational definitions: how to measure a conceptual variable is really important.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9C45E-C656-44B2-980D-2A60AECD7B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3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2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5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1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2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6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E8A2-C9A2-4D47-ADFC-AC47A43C28D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5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W203 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581150"/>
            <a:ext cx="7648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7800" y="833438"/>
            <a:ext cx="7543800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81" y="703765"/>
            <a:ext cx="7734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766762"/>
            <a:ext cx="77057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901" y="1027906"/>
            <a:ext cx="7477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004887"/>
            <a:ext cx="76771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100137"/>
            <a:ext cx="74485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9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Validity and Reliability</a:t>
            </a:r>
            <a:endParaRPr lang="en-US" dirty="0"/>
          </a:p>
        </p:txBody>
      </p:sp>
      <p:pic>
        <p:nvPicPr>
          <p:cNvPr id="1026" name="Picture 2" descr="Validity and Reliability &#10;reliable &#10;do nM hit &#10;of aim Md &#10;w lid &#10;hit the &#10;stud' fairw but &#10;50f48 &#10;do nM hit &#10;of aim. &#10;get &#10;hit the &#10;the heart (similar results) &#10;Validity: accuracy of instruments, data, and findings &#10;Reliability: Using the same instrument to measure the &#10;same thing, do you get the same answer more than &#10;once?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86" y="1426894"/>
            <a:ext cx="46767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767057" y="1548143"/>
            <a:ext cx="3920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Validity – getting accurate answer</a:t>
            </a:r>
          </a:p>
          <a:p>
            <a:r>
              <a:rPr lang="en-US" dirty="0" smtClean="0"/>
              <a:t>Reliability – getting the same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5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Constructs and variables</a:t>
            </a:r>
            <a:endParaRPr lang="en-US" dirty="0"/>
          </a:p>
        </p:txBody>
      </p:sp>
      <p:pic>
        <p:nvPicPr>
          <p:cNvPr id="2050" name="Picture 2" descr="130f76 &#10;Constructs and Variables &#10;Variables &#10;Something we can directly measure &#10;Concrete measured expressions to which we can &#10;assign numeric values &#10;Constructs &#10;Concepts, often complex &#10;Not directly measurable &#10;Also called theoretical variables &#10;We must define specific sets of variables that are attached to &#10;complex constructs or concepts. &#10;140f76 &#10;Life Happiness &#10;Success &#10;Sl? &#10;S2?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6142"/>
            <a:ext cx="4145940" cy="678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432079" y="1493822"/>
            <a:ext cx="5809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real world, we are interested in something important but not directly measurable. For example happiness. We call these things “a construct”</a:t>
            </a:r>
          </a:p>
          <a:p>
            <a:endParaRPr lang="en-US" dirty="0"/>
          </a:p>
          <a:p>
            <a:r>
              <a:rPr lang="en-US" dirty="0" smtClean="0"/>
              <a:t>We use “variables” that are measurable to represent constructs so that we can understand “a construct” better. Maybe we use “income”, “number of friends” as variables to measure “</a:t>
            </a:r>
            <a:r>
              <a:rPr lang="en-US" dirty="0" err="1" smtClean="0"/>
              <a:t>happinesss</a:t>
            </a:r>
            <a:r>
              <a:rPr lang="en-US" dirty="0" smtClean="0"/>
              <a:t>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8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Week3 - Time series data, cross-sectional data, pooled cross section, panel (longitudinal) data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Cross-sectional data: </a:t>
            </a:r>
            <a:r>
              <a:rPr lang="en-US" b="1" dirty="0" smtClean="0"/>
              <a:t>a sample of individuals at a given point in time</a:t>
            </a:r>
          </a:p>
          <a:p>
            <a:pPr marL="0" indent="0">
              <a:buNone/>
            </a:pPr>
            <a:r>
              <a:rPr lang="en-US" dirty="0" smtClean="0"/>
              <a:t>Time series data: looks at </a:t>
            </a:r>
            <a:r>
              <a:rPr lang="en-US" b="1" dirty="0" smtClean="0"/>
              <a:t>one individual at many times</a:t>
            </a:r>
          </a:p>
          <a:p>
            <a:pPr marL="0" indent="0">
              <a:buNone/>
            </a:pPr>
            <a:r>
              <a:rPr lang="en-US" dirty="0" smtClean="0"/>
              <a:t>Pooled cross sections: two or more  cross sections from the same population, taken at different times</a:t>
            </a:r>
          </a:p>
          <a:p>
            <a:pPr marL="0" indent="0">
              <a:buNone/>
            </a:pPr>
            <a:r>
              <a:rPr lang="en-US" dirty="0" smtClean="0"/>
              <a:t>Panel data: multiple individuals, taken at multiple points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Operationalize </a:t>
            </a:r>
            <a:r>
              <a:rPr lang="en-US" dirty="0" smtClean="0"/>
              <a:t>a Complex Construct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tell customers are happy about using new products</a:t>
            </a:r>
            <a:endParaRPr lang="en-US" dirty="0"/>
          </a:p>
          <a:p>
            <a:r>
              <a:rPr lang="en-US" dirty="0" smtClean="0"/>
              <a:t>Success of war &lt;= body counts</a:t>
            </a:r>
          </a:p>
        </p:txBody>
      </p:sp>
    </p:spTree>
    <p:extLst>
      <p:ext uri="{BB962C8B-B14F-4D97-AF65-F5344CB8AC3E}">
        <p14:creationId xmlns:p14="http://schemas.microsoft.com/office/powerpoint/2010/main" val="12083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5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Week1: Intro</a:t>
            </a:r>
          </a:p>
          <a:p>
            <a:pPr marL="0" indent="0">
              <a:buNone/>
            </a:pPr>
            <a:r>
              <a:rPr lang="en-US" sz="1600" dirty="0" smtClean="0"/>
              <a:t>Week2: Exploratory Data Analysis</a:t>
            </a:r>
          </a:p>
          <a:p>
            <a:pPr marL="0" indent="0">
              <a:buNone/>
            </a:pPr>
            <a:r>
              <a:rPr lang="en-US" sz="1600" dirty="0" smtClean="0"/>
              <a:t>Week3: Research Design and Probability Theory</a:t>
            </a:r>
          </a:p>
          <a:p>
            <a:pPr marL="0" indent="0">
              <a:buNone/>
            </a:pPr>
            <a:r>
              <a:rPr lang="en-US" sz="1600" dirty="0" smtClean="0"/>
              <a:t>Week4: Random Variables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Week5: Joint Distributions (Two R. V.) (New)</a:t>
            </a:r>
          </a:p>
          <a:p>
            <a:pPr marL="0" indent="0">
              <a:buNone/>
            </a:pPr>
            <a:r>
              <a:rPr lang="en-US" sz="1600" dirty="0" smtClean="0"/>
              <a:t>Week6: Sampling and the Central Limit Theorem</a:t>
            </a:r>
          </a:p>
          <a:p>
            <a:pPr marL="0" indent="0">
              <a:buNone/>
            </a:pPr>
            <a:r>
              <a:rPr lang="en-US" sz="1600" dirty="0" smtClean="0"/>
              <a:t>Week7: Estimators</a:t>
            </a:r>
          </a:p>
          <a:p>
            <a:pPr marL="0" indent="0">
              <a:buNone/>
            </a:pPr>
            <a:r>
              <a:rPr lang="en-US" sz="1600" dirty="0" smtClean="0"/>
              <a:t>Week8: Hypothesis Testing</a:t>
            </a:r>
          </a:p>
          <a:p>
            <a:pPr marL="0" indent="0">
              <a:buNone/>
            </a:pPr>
            <a:r>
              <a:rPr lang="en-US" sz="1600" dirty="0" smtClean="0"/>
              <a:t>Week9: Comparing Two Means: Independent and Dependent Test</a:t>
            </a:r>
          </a:p>
          <a:p>
            <a:pPr marL="0" indent="0">
              <a:buNone/>
            </a:pPr>
            <a:r>
              <a:rPr lang="en-US" sz="1600" dirty="0" smtClean="0"/>
              <a:t>Week10:  Bivariate Ordinary Least Squares Estimation</a:t>
            </a:r>
          </a:p>
          <a:p>
            <a:pPr marL="0" indent="0">
              <a:buNone/>
            </a:pPr>
            <a:r>
              <a:rPr lang="en-US" sz="1600" dirty="0" smtClean="0"/>
              <a:t>Week11: Multiple OLS Regression Estimation</a:t>
            </a:r>
          </a:p>
          <a:p>
            <a:pPr marL="0" indent="0">
              <a:buNone/>
            </a:pPr>
            <a:r>
              <a:rPr lang="en-US" sz="1600" dirty="0" smtClean="0"/>
              <a:t>Week12: Multiple OLS Regression Inference</a:t>
            </a:r>
          </a:p>
          <a:p>
            <a:pPr marL="0" indent="0">
              <a:buNone/>
            </a:pPr>
            <a:r>
              <a:rPr lang="en-US" sz="1600" dirty="0" smtClean="0"/>
              <a:t>Week13: Linear Model Specification</a:t>
            </a:r>
          </a:p>
          <a:p>
            <a:pPr marL="0" indent="0">
              <a:buNone/>
            </a:pPr>
            <a:r>
              <a:rPr lang="en-US" sz="1600" dirty="0" smtClean="0"/>
              <a:t>Week14: Causal Inference</a:t>
            </a:r>
          </a:p>
          <a:p>
            <a:pPr marL="0" indent="0">
              <a:buNone/>
            </a:pPr>
            <a:r>
              <a:rPr lang="en-US" sz="1600" dirty="0" smtClean="0"/>
              <a:t>Week15: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85575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Objective probability vs. Subjective probability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39" y="2241640"/>
            <a:ext cx="4705350" cy="3343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01" y="2233402"/>
            <a:ext cx="5370346" cy="34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46" y="324644"/>
            <a:ext cx="8204912" cy="58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– Bayes Rule - Diagnosis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825625"/>
            <a:ext cx="4743450" cy="39528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057" y="949121"/>
            <a:ext cx="4714875" cy="50482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941560" y="2399168"/>
            <a:ext cx="2172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Easier to remember</a:t>
            </a:r>
          </a:p>
          <a:p>
            <a:r>
              <a:rPr lang="en-US" dirty="0" smtClean="0"/>
              <a:t>P(X|Y) = P(X, Y) / P(Y)</a:t>
            </a:r>
          </a:p>
          <a:p>
            <a:endParaRPr lang="en-US" dirty="0"/>
          </a:p>
          <a:p>
            <a:r>
              <a:rPr lang="en-US" dirty="0" smtClean="0"/>
              <a:t>P(Y|X) </a:t>
            </a:r>
            <a:r>
              <a:rPr lang="en-US" dirty="0"/>
              <a:t>= P(X, Y) / </a:t>
            </a:r>
            <a:r>
              <a:rPr lang="en-US" dirty="0" smtClean="0"/>
              <a:t>P(X)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8336"/>
          <a:stretch/>
        </p:blipFill>
        <p:spPr>
          <a:xfrm>
            <a:off x="923659" y="5997371"/>
            <a:ext cx="5236058" cy="51113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22" y="6057515"/>
            <a:ext cx="5894378" cy="29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Week3 – Bayes </a:t>
            </a:r>
            <a:r>
              <a:rPr lang="en-US" dirty="0" smtClean="0"/>
              <a:t>Rule – Collins Case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9" y="1690688"/>
            <a:ext cx="4733925" cy="49053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17" y="1690688"/>
            <a:ext cx="6055969" cy="35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Probability space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275"/>
            <a:ext cx="4695825" cy="4305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602275"/>
            <a:ext cx="4695825" cy="386715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40713" y="2399168"/>
            <a:ext cx="44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165" y="1620044"/>
            <a:ext cx="4667250" cy="23812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165" y="4136231"/>
            <a:ext cx="4686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Probability space2</a:t>
            </a:r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59" y="1557683"/>
            <a:ext cx="5829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1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79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Week4 – why random variable?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636" y="846904"/>
            <a:ext cx="9505714" cy="590477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346558" y="1233377"/>
            <a:ext cx="300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variables provide a way to introduce randomness in mathematical relationships such as demand, profit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5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 – random variable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2" y="1519473"/>
            <a:ext cx="6946460" cy="48657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91" y="1519473"/>
            <a:ext cx="4724400" cy="362902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297909" y="1113576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(S,F, P)</a:t>
            </a:r>
            <a:endParaRPr 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75238" y="2637256"/>
            <a:ext cx="541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X maps Sample to Real number</a:t>
            </a:r>
          </a:p>
          <a:p>
            <a:r>
              <a:rPr lang="en-US" dirty="0" smtClean="0"/>
              <a:t>Function X taking event omega and mapping to value x  </a:t>
            </a:r>
            <a:endParaRPr 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-1231286" y="5148498"/>
            <a:ext cx="223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Outcome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4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 – Random Variable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Random Variable –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 - Probability density function,</a:t>
            </a:r>
          </a:p>
          <a:p>
            <a:pPr lvl="1"/>
            <a:r>
              <a:rPr lang="en-US" dirty="0" smtClean="0"/>
              <a:t>F – Cumulative distribution function</a:t>
            </a:r>
          </a:p>
          <a:p>
            <a:pPr lvl="1"/>
            <a:r>
              <a:rPr lang="en-US" dirty="0" smtClean="0"/>
              <a:t>E – Expectation (integral - area)</a:t>
            </a:r>
          </a:p>
          <a:p>
            <a:r>
              <a:rPr lang="en-US" dirty="0" smtClean="0"/>
              <a:t>Discrete Random Variable – Coin (</a:t>
            </a:r>
            <a:r>
              <a:rPr lang="en-US" dirty="0" err="1" smtClean="0"/>
              <a:t>Bernulli</a:t>
            </a:r>
            <a:r>
              <a:rPr lang="en-US" dirty="0" smtClean="0"/>
              <a:t> distribution)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 - Probability mass function</a:t>
            </a:r>
            <a:endParaRPr lang="en-US" b="1" dirty="0" smtClean="0"/>
          </a:p>
          <a:p>
            <a:pPr lvl="1"/>
            <a:r>
              <a:rPr lang="en-US" dirty="0" smtClean="0"/>
              <a:t>F – Cumulative distribution Function</a:t>
            </a:r>
          </a:p>
          <a:p>
            <a:pPr lvl="1"/>
            <a:r>
              <a:rPr lang="en-US" dirty="0" smtClean="0"/>
              <a:t>E – Expectation (sigma - sum)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495149"/>
            <a:ext cx="6000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random variables </a:t>
            </a:r>
            <a:endParaRPr 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17" y="1971675"/>
            <a:ext cx="5651095" cy="33814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971675"/>
            <a:ext cx="47434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535" y="1110746"/>
            <a:ext cx="7867650" cy="3781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52" y="750826"/>
            <a:ext cx="753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7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Continuous random variables – Uniform distribution</a:t>
            </a:r>
            <a:endParaRPr 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9" y="1825625"/>
            <a:ext cx="6038850" cy="39719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115109" y="6242715"/>
            <a:ext cx="560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http://mathworld.wolfram.com/UniformDistribution.html</a:t>
            </a:r>
          </a:p>
        </p:txBody>
      </p:sp>
    </p:spTree>
    <p:extLst>
      <p:ext uri="{BB962C8B-B14F-4D97-AF65-F5344CB8AC3E}">
        <p14:creationId xmlns:p14="http://schemas.microsoft.com/office/powerpoint/2010/main" val="2675938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random variables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13" y="1690688"/>
            <a:ext cx="6400800" cy="3581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85" y="1375256"/>
            <a:ext cx="6696075" cy="4191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685" y="5121851"/>
            <a:ext cx="8081187" cy="67343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993" y="5121850"/>
            <a:ext cx="7872966" cy="66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5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Discrete random variables - A Bernoulli distribution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1" y="1589788"/>
            <a:ext cx="5948805" cy="4175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30" y="2084093"/>
            <a:ext cx="6708091" cy="22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Discrete random variables - Binomial distribution</a:t>
            </a:r>
            <a:endParaRPr lang="en-US" sz="4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" y="1529980"/>
            <a:ext cx="5290805" cy="3824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053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2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3075" cy="1325563"/>
          </a:xfrm>
        </p:spPr>
        <p:txBody>
          <a:bodyPr/>
          <a:lstStyle/>
          <a:p>
            <a:r>
              <a:rPr lang="en-US" dirty="0" smtClean="0"/>
              <a:t>Week4 - Linear Functions of Random Variables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4" y="2089794"/>
            <a:ext cx="5171521" cy="32608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00" y="2010153"/>
            <a:ext cx="4970023" cy="3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22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Week4- Expected Value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" y="1690688"/>
            <a:ext cx="4181475" cy="23336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0" y="4193640"/>
            <a:ext cx="3924300" cy="3124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19" y="1590486"/>
            <a:ext cx="4143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Week5- Joint Distribution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8" y="1690688"/>
            <a:ext cx="4714875" cy="37528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74" y="2089985"/>
            <a:ext cx="5615238" cy="34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9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Conditional Distribution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4" y="1998997"/>
            <a:ext cx="3714750" cy="18478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03" y="1998997"/>
            <a:ext cx="4686300" cy="40195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11" y="1998997"/>
            <a:ext cx="4705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Marginal Distribution</a:t>
            </a:r>
            <a:endParaRPr 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210"/>
            <a:ext cx="4695825" cy="3105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1644"/>
            <a:ext cx="4714875" cy="37528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8" y="4836192"/>
            <a:ext cx="6034589" cy="2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Independence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452562"/>
            <a:ext cx="7419975" cy="39528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05" y="5540374"/>
            <a:ext cx="6052637" cy="191797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416968" y="0"/>
            <a:ext cx="413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confiditional</a:t>
            </a:r>
            <a:r>
              <a:rPr lang="en-US" dirty="0" smtClean="0"/>
              <a:t> </a:t>
            </a:r>
            <a:r>
              <a:rPr lang="en-US" dirty="0" err="1" smtClean="0"/>
              <a:t>probabability</a:t>
            </a:r>
            <a:r>
              <a:rPr lang="en-US" dirty="0" smtClean="0"/>
              <a:t> we did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04900"/>
            <a:ext cx="6096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2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Expectation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04937"/>
            <a:ext cx="7620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Covariance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566863"/>
            <a:ext cx="7543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Variance of Sums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47800"/>
            <a:ext cx="7381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061"/>
            <a:ext cx="9326479" cy="63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Law of Iterated Expectations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912" y="2024856"/>
            <a:ext cx="74961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Week5- Covariance Matrix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3369"/>
            <a:ext cx="4752975" cy="39052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8" y="1825625"/>
            <a:ext cx="4705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15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352425"/>
            <a:ext cx="4714875" cy="61531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26" y="2367858"/>
            <a:ext cx="46767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5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Sampling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47" y="1690688"/>
            <a:ext cx="8579106" cy="3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00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Standard error: the predictable amount or estimated expected value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sampling terms 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Units of analysis (people, …)</a:t>
            </a:r>
          </a:p>
          <a:p>
            <a:r>
              <a:rPr lang="en-US" dirty="0" smtClean="0"/>
              <a:t>Population, Selected sample, Actual Sample</a:t>
            </a:r>
          </a:p>
          <a:p>
            <a:r>
              <a:rPr lang="en-US" dirty="0" smtClean="0"/>
              <a:t>Sampling designs (Quota, Random, Snowball, Stratified, Convenience)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Obtain a representative sample</a:t>
            </a:r>
          </a:p>
          <a:p>
            <a:pPr lvl="1"/>
            <a:r>
              <a:rPr lang="en-US" dirty="0" smtClean="0"/>
              <a:t>Outliers – real data but not helpful to understand overall distribution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632" y="441309"/>
            <a:ext cx="7743825" cy="5305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87" y="365125"/>
            <a:ext cx="76676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49" y="1690688"/>
            <a:ext cx="4752975" cy="4229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371"/>
            <a:ext cx="46958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6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904373"/>
            <a:ext cx="8838197" cy="70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cartesian prod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0" y="96895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mathsisfun.com/algebra/images/variable-consta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18" y="2872180"/>
            <a:ext cx="28384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48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622155"/>
            <a:ext cx="7496175" cy="4505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72" y="500865"/>
            <a:ext cx="75247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6992" y="739650"/>
            <a:ext cx="7267575" cy="55054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17" y="909638"/>
            <a:ext cx="7610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377" y="651472"/>
            <a:ext cx="7781925" cy="5410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176" y="651472"/>
            <a:ext cx="7600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581025"/>
            <a:ext cx="78962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659</Words>
  <Application>Microsoft Office PowerPoint</Application>
  <PresentationFormat>ワイド画面</PresentationFormat>
  <Paragraphs>96</Paragraphs>
  <Slides>53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Office テーマ</vt:lpstr>
      <vt:lpstr>W203 STATS</vt:lpstr>
      <vt:lpstr>Table of Contents</vt:lpstr>
      <vt:lpstr>PowerPoint プレゼンテーション</vt:lpstr>
      <vt:lpstr>Derivative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Week3 - Validity and Reliability</vt:lpstr>
      <vt:lpstr>Week3 - Constructs and variables</vt:lpstr>
      <vt:lpstr>Week3 - Time series data, cross-sectional data, pooled cross section, panel (longitudinal) data</vt:lpstr>
      <vt:lpstr>How to Operationalize a Complex Construct</vt:lpstr>
      <vt:lpstr>Week3 - Objective probability vs. Subjective probability</vt:lpstr>
      <vt:lpstr>PowerPoint プレゼンテーション</vt:lpstr>
      <vt:lpstr>Week3 – Bayes Rule - Diagnosis</vt:lpstr>
      <vt:lpstr>Week3 – Bayes Rule – Collins Case</vt:lpstr>
      <vt:lpstr>Week3 - Probability space</vt:lpstr>
      <vt:lpstr>Week3 - Probability space2</vt:lpstr>
      <vt:lpstr>Week4 – why random variable?</vt:lpstr>
      <vt:lpstr>Week4 – random variable</vt:lpstr>
      <vt:lpstr>Week4 – Random Variable</vt:lpstr>
      <vt:lpstr>Continuous random variables </vt:lpstr>
      <vt:lpstr>Continuous random variables – Uniform distribution</vt:lpstr>
      <vt:lpstr>Discrete random variables</vt:lpstr>
      <vt:lpstr>Discrete random variables - A Bernoulli distribution</vt:lpstr>
      <vt:lpstr>Discrete random variables - Binomial distribution</vt:lpstr>
      <vt:lpstr>Week4 - Linear Functions of Random Variables</vt:lpstr>
      <vt:lpstr>Week4- Expected Value</vt:lpstr>
      <vt:lpstr>Week5- Joint Distribution</vt:lpstr>
      <vt:lpstr>Week5 – Conditional Distribution</vt:lpstr>
      <vt:lpstr>Week5 – Marginal Distribution</vt:lpstr>
      <vt:lpstr>Week5 - Independence</vt:lpstr>
      <vt:lpstr>Week5 - Expectation</vt:lpstr>
      <vt:lpstr>Week5 - Covariance</vt:lpstr>
      <vt:lpstr>Week5 – Variance of Sums</vt:lpstr>
      <vt:lpstr>PowerPoint プレゼンテーション</vt:lpstr>
      <vt:lpstr>Week5 – Law of Iterated Expectations</vt:lpstr>
      <vt:lpstr>Week5- Covariance Matrix</vt:lpstr>
      <vt:lpstr>PowerPoint プレゼンテーション</vt:lpstr>
      <vt:lpstr>Week5 - Sampling</vt:lpstr>
      <vt:lpstr>Week5 – Standard error: the predictable amount or estimated expected value</vt:lpstr>
      <vt:lpstr>Key sampling terms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W203 STATS</dc:title>
  <dc:creator>Kazufumi Iwasaki</dc:creator>
  <cp:lastModifiedBy>Kazufumi Iwasaki</cp:lastModifiedBy>
  <cp:revision>145</cp:revision>
  <dcterms:created xsi:type="dcterms:W3CDTF">2017-05-25T19:20:49Z</dcterms:created>
  <dcterms:modified xsi:type="dcterms:W3CDTF">2017-06-15T17:46:40Z</dcterms:modified>
</cp:coreProperties>
</file>